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9"/>
  </p:notesMasterIdLst>
  <p:sldIdLst>
    <p:sldId id="256" r:id="rId2"/>
    <p:sldId id="271" r:id="rId3"/>
    <p:sldId id="272" r:id="rId4"/>
    <p:sldId id="258" r:id="rId5"/>
    <p:sldId id="263" r:id="rId6"/>
    <p:sldId id="264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>
        <p:scale>
          <a:sx n="117" d="100"/>
          <a:sy n="117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E46A0-363B-654C-B667-E9350A359C7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ABE10-094B-5941-A1A0-EF19A1375E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194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B10567-8108-6C4C-8809-08C6D4CE240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39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ABE10-094B-5941-A1A0-EF19A1375E1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15BDB-EE50-4618-9C15-CC5D5D5F6425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7418-6AA8-4B42-862E-7EF60CA5FB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15BDB-EE50-4618-9C15-CC5D5D5F6425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7418-6AA8-4B42-862E-7EF60CA5FB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15BDB-EE50-4618-9C15-CC5D5D5F6425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7418-6AA8-4B42-862E-7EF60CA5FB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15BDB-EE50-4618-9C15-CC5D5D5F6425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7418-6AA8-4B42-862E-7EF60CA5FB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15BDB-EE50-4618-9C15-CC5D5D5F6425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7418-6AA8-4B42-862E-7EF60CA5FB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15BDB-EE50-4618-9C15-CC5D5D5F6425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7418-6AA8-4B42-862E-7EF60CA5FB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15BDB-EE50-4618-9C15-CC5D5D5F6425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7418-6AA8-4B42-862E-7EF60CA5FB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15BDB-EE50-4618-9C15-CC5D5D5F6425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7418-6AA8-4B42-862E-7EF60CA5FB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15BDB-EE50-4618-9C15-CC5D5D5F6425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7418-6AA8-4B42-862E-7EF60CA5FB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15BDB-EE50-4618-9C15-CC5D5D5F6425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D57418-6AA8-4B42-862E-7EF60CA5FB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15BDB-EE50-4618-9C15-CC5D5D5F6425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7418-6AA8-4B42-862E-7EF60CA5FB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7115BDB-EE50-4618-9C15-CC5D5D5F6425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7D57418-6AA8-4B42-862E-7EF60CA5FB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25096" y="1652641"/>
            <a:ext cx="5411565" cy="1204306"/>
          </a:xfrm>
        </p:spPr>
        <p:txBody>
          <a:bodyPr/>
          <a:lstStyle/>
          <a:p>
            <a:r>
              <a:rPr lang="en-US" dirty="0" smtClean="0"/>
              <a:t>Efficiency and Organization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257800"/>
            <a:ext cx="6858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Inpatient Care</a:t>
            </a:r>
          </a:p>
          <a:p>
            <a:r>
              <a:rPr lang="en-US" dirty="0" smtClean="0"/>
              <a:t>Contra Costa Regional Medical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137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Square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>
              <a:solidFill>
                <a:schemeClr val="bg1"/>
              </a:solidFill>
              <a:latin typeface="Calibri" charset="0"/>
            </a:endParaRPr>
          </a:p>
          <a:p>
            <a:pPr marL="0" lvl="0" indent="0">
              <a:buNone/>
            </a:pP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630590"/>
              </p:ext>
            </p:extLst>
          </p:nvPr>
        </p:nvGraphicFramePr>
        <p:xfrm>
          <a:off x="935190" y="1676400"/>
          <a:ext cx="7273620" cy="3826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4540"/>
                <a:gridCol w="2424540"/>
                <a:gridCol w="2424540"/>
              </a:tblGrid>
              <a:tr h="127559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 Sick</a:t>
                      </a:r>
                      <a:endParaRPr lang="en-US" dirty="0"/>
                    </a:p>
                  </a:txBody>
                  <a:tcPr/>
                </a:tc>
              </a:tr>
              <a:tr h="12755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Difficult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+++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++</a:t>
                      </a:r>
                      <a:endParaRPr lang="en-US" dirty="0"/>
                    </a:p>
                  </a:txBody>
                  <a:tcPr/>
                </a:tc>
              </a:tr>
              <a:tr h="12755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 Difficult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Neutral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5929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Time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7713" indent="-746125">
              <a:spcBef>
                <a:spcPct val="0"/>
              </a:spcBef>
              <a:spcAft>
                <a:spcPts val="3200"/>
              </a:spcAft>
              <a:tabLst>
                <a:tab pos="758825" algn="l"/>
                <a:tab pos="1165225" algn="l"/>
                <a:tab pos="1458913" algn="l"/>
                <a:tab pos="1812925" algn="l"/>
                <a:tab pos="2168525" algn="l"/>
                <a:tab pos="2525713" algn="l"/>
                <a:tab pos="2881313" algn="l"/>
                <a:tab pos="3235325" algn="l"/>
                <a:tab pos="3590925" algn="l"/>
                <a:tab pos="3948113" algn="l"/>
                <a:tab pos="4303713" algn="l"/>
                <a:tab pos="4659313" algn="l"/>
                <a:tab pos="501332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smtClean="0">
                <a:latin typeface="GillSans" charset="0"/>
              </a:rPr>
              <a:t>Estimate the visit length within the first 30-60 seconds of the encounter</a:t>
            </a:r>
          </a:p>
          <a:p>
            <a:pPr marL="747713" indent="-746125">
              <a:spcBef>
                <a:spcPct val="0"/>
              </a:spcBef>
              <a:spcAft>
                <a:spcPts val="3200"/>
              </a:spcAft>
              <a:tabLst>
                <a:tab pos="758825" algn="l"/>
                <a:tab pos="1165225" algn="l"/>
                <a:tab pos="1458913" algn="l"/>
                <a:tab pos="1812925" algn="l"/>
                <a:tab pos="2168525" algn="l"/>
                <a:tab pos="2525713" algn="l"/>
                <a:tab pos="2881313" algn="l"/>
                <a:tab pos="3235325" algn="l"/>
                <a:tab pos="3590925" algn="l"/>
                <a:tab pos="3948113" algn="l"/>
                <a:tab pos="4303713" algn="l"/>
                <a:tab pos="4659313" algn="l"/>
                <a:tab pos="501332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smtClean="0">
                <a:latin typeface="GillSans" charset="0"/>
              </a:rPr>
              <a:t>Use the time estimate to either prepare a longer agenda and/or engage in </a:t>
            </a:r>
            <a:r>
              <a:rPr lang="ja-JP" altLang="en-US" dirty="0" smtClean="0">
                <a:latin typeface="Calibri"/>
              </a:rPr>
              <a:t>“</a:t>
            </a:r>
            <a:r>
              <a:rPr lang="en-US" dirty="0" smtClean="0">
                <a:latin typeface="GillSans" charset="0"/>
              </a:rPr>
              <a:t>limit setting</a:t>
            </a:r>
            <a:r>
              <a:rPr lang="ja-JP" altLang="en-US" dirty="0" smtClean="0">
                <a:latin typeface="Calibri"/>
              </a:rPr>
              <a:t>”</a:t>
            </a:r>
            <a:endParaRPr lang="en-US" dirty="0" smtClean="0">
              <a:latin typeface="GillSans" charset="0"/>
            </a:endParaRPr>
          </a:p>
          <a:p>
            <a:pPr marL="747713" indent="-746125">
              <a:spcBef>
                <a:spcPct val="0"/>
              </a:spcBef>
              <a:spcAft>
                <a:spcPts val="3200"/>
              </a:spcAft>
              <a:tabLst>
                <a:tab pos="758825" algn="l"/>
                <a:tab pos="1165225" algn="l"/>
                <a:tab pos="1458913" algn="l"/>
                <a:tab pos="1812925" algn="l"/>
                <a:tab pos="2168525" algn="l"/>
                <a:tab pos="2525713" algn="l"/>
                <a:tab pos="2881313" algn="l"/>
                <a:tab pos="3235325" algn="l"/>
                <a:tab pos="3590925" algn="l"/>
                <a:tab pos="3948113" algn="l"/>
                <a:tab pos="4303713" algn="l"/>
                <a:tab pos="4659313" algn="l"/>
                <a:tab pos="501332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smtClean="0">
                <a:latin typeface="GillSans" charset="0"/>
              </a:rPr>
              <a:t>Give the patients the time they </a:t>
            </a:r>
            <a:r>
              <a:rPr lang="en-US" dirty="0" smtClean="0">
                <a:latin typeface="GillSans" charset="0"/>
              </a:rPr>
              <a:t>NEED</a:t>
            </a:r>
          </a:p>
          <a:p>
            <a:pPr marL="747713" indent="-746125">
              <a:spcBef>
                <a:spcPct val="0"/>
              </a:spcBef>
              <a:spcAft>
                <a:spcPts val="3200"/>
              </a:spcAft>
              <a:tabLst>
                <a:tab pos="758825" algn="l"/>
                <a:tab pos="1165225" algn="l"/>
                <a:tab pos="1458913" algn="l"/>
                <a:tab pos="1812925" algn="l"/>
                <a:tab pos="2168525" algn="l"/>
                <a:tab pos="2525713" algn="l"/>
                <a:tab pos="2881313" algn="l"/>
                <a:tab pos="3235325" algn="l"/>
                <a:tab pos="3590925" algn="l"/>
                <a:tab pos="3948113" algn="l"/>
                <a:tab pos="4303713" algn="l"/>
                <a:tab pos="4659313" algn="l"/>
                <a:tab pos="5013325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smtClean="0">
                <a:latin typeface="GillSans" charset="0"/>
              </a:rPr>
              <a:t>Remember </a:t>
            </a:r>
            <a:r>
              <a:rPr lang="en-US" dirty="0" smtClean="0">
                <a:latin typeface="GillSans" charset="0"/>
              </a:rPr>
              <a:t>the majority of patients</a:t>
            </a:r>
            <a:r>
              <a:rPr lang="en-US" sz="2800" dirty="0" smtClean="0">
                <a:latin typeface="GillSans" charset="0"/>
              </a:rPr>
              <a:t> </a:t>
            </a:r>
            <a:r>
              <a:rPr lang="en-US" dirty="0" smtClean="0">
                <a:latin typeface="GillSans" charset="0"/>
              </a:rPr>
              <a:t>are not </a:t>
            </a:r>
            <a:r>
              <a:rPr lang="ja-JP" altLang="en-US" dirty="0" smtClean="0">
                <a:latin typeface="Calibri"/>
              </a:rPr>
              <a:t>“</a:t>
            </a:r>
            <a:r>
              <a:rPr lang="en-US" dirty="0" smtClean="0">
                <a:latin typeface="GillSans" charset="0"/>
              </a:rPr>
              <a:t>difficult</a:t>
            </a:r>
            <a:r>
              <a:rPr lang="ja-JP" altLang="en-US" dirty="0" smtClean="0">
                <a:latin typeface="Calibri"/>
              </a:rPr>
              <a:t>”</a:t>
            </a:r>
            <a:endParaRPr lang="en-US" dirty="0" smtClean="0">
              <a:latin typeface="GillSans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811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Pre-Rounding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233372"/>
          </a:xfrm>
        </p:spPr>
        <p:txBody>
          <a:bodyPr>
            <a:normAutofit/>
          </a:bodyPr>
          <a:lstStyle/>
          <a:p>
            <a:r>
              <a:rPr lang="en-US" dirty="0" smtClean="0"/>
              <a:t>Use time wisely: sickest/new/dc patients first</a:t>
            </a:r>
          </a:p>
          <a:p>
            <a:r>
              <a:rPr lang="en-US" dirty="0" smtClean="0"/>
              <a:t>Copy previous days note and *** things you need to change</a:t>
            </a:r>
          </a:p>
          <a:p>
            <a:r>
              <a:rPr lang="en-US" dirty="0" smtClean="0"/>
              <a:t>Let your note write itself: template collects vitals/labs for you vs. only collect sig </a:t>
            </a:r>
            <a:r>
              <a:rPr lang="en-US" dirty="0" err="1" smtClean="0"/>
              <a:t>vit</a:t>
            </a:r>
            <a:r>
              <a:rPr lang="en-US" dirty="0" smtClean="0"/>
              <a:t>/lab/etc. </a:t>
            </a:r>
          </a:p>
          <a:p>
            <a:r>
              <a:rPr lang="en-US" dirty="0" smtClean="0"/>
              <a:t>Start to-do list (AM labs/ daily note/ sign-outs/ important PE follow up)</a:t>
            </a:r>
          </a:p>
          <a:p>
            <a:r>
              <a:rPr lang="en-US" dirty="0"/>
              <a:t>Refresh note </a:t>
            </a:r>
            <a:r>
              <a:rPr lang="en-US" dirty="0" smtClean="0"/>
              <a:t>before rounds to </a:t>
            </a:r>
            <a:r>
              <a:rPr lang="en-US" dirty="0"/>
              <a:t>include AM </a:t>
            </a:r>
            <a:r>
              <a:rPr lang="en-US" dirty="0" smtClean="0"/>
              <a:t>labs</a:t>
            </a:r>
          </a:p>
          <a:p>
            <a:r>
              <a:rPr lang="en-US" dirty="0"/>
              <a:t>Collect thoughts (big picture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details), or read a little, for assessment </a:t>
            </a:r>
            <a:r>
              <a:rPr lang="en-US" dirty="0"/>
              <a:t>and plan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505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 an agenda (sickest/new/dc patients first)</a:t>
            </a:r>
          </a:p>
          <a:p>
            <a:r>
              <a:rPr lang="en-US" dirty="0" smtClean="0"/>
              <a:t>Open note and finish while discussing</a:t>
            </a:r>
          </a:p>
          <a:p>
            <a:pPr lvl="1"/>
            <a:r>
              <a:rPr lang="en-US" dirty="0" smtClean="0"/>
              <a:t>Double screen</a:t>
            </a:r>
          </a:p>
          <a:p>
            <a:pPr lvl="1"/>
            <a:r>
              <a:rPr lang="en-US" dirty="0" smtClean="0"/>
              <a:t>‘Sign’ as you finish each patient</a:t>
            </a:r>
          </a:p>
          <a:p>
            <a:r>
              <a:rPr lang="en-US" dirty="0" smtClean="0"/>
              <a:t>Write orders while rounding</a:t>
            </a:r>
          </a:p>
          <a:p>
            <a:pPr lvl="1"/>
            <a:r>
              <a:rPr lang="en-US" dirty="0" smtClean="0"/>
              <a:t>Or have your attending write the orders</a:t>
            </a:r>
          </a:p>
          <a:p>
            <a:r>
              <a:rPr lang="en-US" dirty="0" smtClean="0"/>
              <a:t>Call consults during rounds</a:t>
            </a:r>
          </a:p>
          <a:p>
            <a:pPr lvl="1"/>
            <a:r>
              <a:rPr lang="en-US" dirty="0" smtClean="0"/>
              <a:t>Pager/phone list on badge or open Scoop nearby</a:t>
            </a:r>
          </a:p>
          <a:p>
            <a:r>
              <a:rPr lang="en-US" dirty="0" smtClean="0"/>
              <a:t>Update to-do list (red pen or * important)</a:t>
            </a:r>
          </a:p>
          <a:p>
            <a:r>
              <a:rPr lang="en-US" dirty="0" smtClean="0"/>
              <a:t>Discharge med rec’s while with an attending</a:t>
            </a:r>
          </a:p>
        </p:txBody>
      </p:sp>
    </p:spTree>
    <p:extLst>
      <p:ext uri="{BB962C8B-B14F-4D97-AF65-F5344CB8AC3E}">
        <p14:creationId xmlns:p14="http://schemas.microsoft.com/office/powerpoint/2010/main" val="2884616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Afternoons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Free for procedures</a:t>
            </a:r>
            <a:r>
              <a:rPr lang="en-US" dirty="0"/>
              <a:t>, discharges, admissions, family conferences, </a:t>
            </a:r>
            <a:r>
              <a:rPr lang="en-US" dirty="0" smtClean="0"/>
              <a:t>more detailed history, update </a:t>
            </a:r>
            <a:r>
              <a:rPr lang="en-US" dirty="0"/>
              <a:t>sign-out </a:t>
            </a:r>
            <a:r>
              <a:rPr lang="en-US" dirty="0" smtClean="0"/>
              <a:t>notes </a:t>
            </a:r>
            <a:endParaRPr lang="en-US" dirty="0"/>
          </a:p>
          <a:p>
            <a:r>
              <a:rPr lang="en-US" dirty="0" smtClean="0"/>
              <a:t>Sign-out at to HO/ICU resident at 5:00!!</a:t>
            </a:r>
          </a:p>
          <a:p>
            <a:pPr lvl="1"/>
            <a:r>
              <a:rPr lang="en-US" dirty="0" smtClean="0"/>
              <a:t>Find a quiet space to finish up without distractions</a:t>
            </a:r>
          </a:p>
          <a:p>
            <a:r>
              <a:rPr lang="en-US" dirty="0" smtClean="0"/>
              <a:t>Go home! </a:t>
            </a:r>
          </a:p>
          <a:p>
            <a:pPr lvl="1"/>
            <a:r>
              <a:rPr lang="en-US" dirty="0" smtClean="0"/>
              <a:t>The longer you are in the hospital… the longer you are in the hospital</a:t>
            </a:r>
          </a:p>
        </p:txBody>
      </p:sp>
    </p:spTree>
    <p:extLst>
      <p:ext uri="{BB962C8B-B14F-4D97-AF65-F5344CB8AC3E}">
        <p14:creationId xmlns:p14="http://schemas.microsoft.com/office/powerpoint/2010/main" val="3689880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376372"/>
          </a:xfrm>
        </p:spPr>
        <p:txBody>
          <a:bodyPr>
            <a:normAutofit/>
          </a:bodyPr>
          <a:lstStyle/>
          <a:p>
            <a:r>
              <a:rPr lang="en-US" sz="1800" dirty="0"/>
              <a:t>Make a </a:t>
            </a:r>
            <a:r>
              <a:rPr lang="en-US" sz="1800" dirty="0" smtClean="0"/>
              <a:t>Schedule: and </a:t>
            </a:r>
            <a:r>
              <a:rPr lang="en-US" sz="1800" dirty="0"/>
              <a:t>stick to </a:t>
            </a:r>
            <a:r>
              <a:rPr lang="en-US" sz="1800" dirty="0" smtClean="0"/>
              <a:t>it! </a:t>
            </a:r>
            <a:endParaRPr lang="en-US" sz="1800" dirty="0" smtClean="0"/>
          </a:p>
          <a:p>
            <a:r>
              <a:rPr lang="en-US" sz="1800" dirty="0" smtClean="0"/>
              <a:t>Batch your activities</a:t>
            </a:r>
          </a:p>
          <a:p>
            <a:r>
              <a:rPr lang="en-US" sz="1800" dirty="0" smtClean="0"/>
              <a:t>Delayed gratification system </a:t>
            </a:r>
          </a:p>
          <a:p>
            <a:r>
              <a:rPr lang="en-US" sz="1800" dirty="0" smtClean="0"/>
              <a:t>Systematic </a:t>
            </a:r>
            <a:r>
              <a:rPr lang="en-US" sz="1800" dirty="0" smtClean="0"/>
              <a:t>approach</a:t>
            </a:r>
            <a:endParaRPr lang="en-US" sz="1800" dirty="0" smtClean="0"/>
          </a:p>
          <a:p>
            <a:r>
              <a:rPr lang="en-US" sz="1800" dirty="0" smtClean="0"/>
              <a:t>Organize your workspace (protopage.com)</a:t>
            </a:r>
          </a:p>
          <a:p>
            <a:r>
              <a:rPr lang="en-US" sz="1800" dirty="0" smtClean="0"/>
              <a:t>Complete dc summaries the day of discharge (dictate</a:t>
            </a:r>
            <a:r>
              <a:rPr lang="en-US" sz="1800" dirty="0" smtClean="0"/>
              <a:t>!)</a:t>
            </a:r>
          </a:p>
          <a:p>
            <a:r>
              <a:rPr lang="en-US" sz="1800" dirty="0" smtClean="0"/>
              <a:t>Delegate/ask for help/let someone know if you are struggling! </a:t>
            </a:r>
          </a:p>
          <a:p>
            <a:r>
              <a:rPr lang="en-US" sz="1800" dirty="0" smtClean="0"/>
              <a:t>Minimize interruptions (screen pages/quiet space for notes/rounds)</a:t>
            </a:r>
          </a:p>
          <a:p>
            <a:r>
              <a:rPr lang="en-US" sz="1800" dirty="0" smtClean="0"/>
              <a:t>Self care: exercise, sleep, eat, etc.</a:t>
            </a:r>
          </a:p>
          <a:p>
            <a:r>
              <a:rPr lang="en-US" sz="1800" dirty="0" smtClean="0"/>
              <a:t>Finish every activity you start </a:t>
            </a:r>
          </a:p>
          <a:p>
            <a:r>
              <a:rPr lang="en-US" sz="1800" dirty="0" smtClean="0"/>
              <a:t>Call translator service on your cell while walking to </a:t>
            </a:r>
            <a:r>
              <a:rPr lang="en-US" sz="1800" dirty="0" err="1" smtClean="0"/>
              <a:t>pt</a:t>
            </a:r>
            <a:r>
              <a:rPr lang="en-US" sz="1800" dirty="0" smtClean="0"/>
              <a:t> room</a:t>
            </a:r>
          </a:p>
          <a:p>
            <a:r>
              <a:rPr lang="en-US" sz="1800" dirty="0" smtClean="0"/>
              <a:t>Keep asking “is this the most efficient thing?”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745806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363</Words>
  <Application>Microsoft Office PowerPoint</Application>
  <PresentationFormat>On-screen Show (4:3)</PresentationFormat>
  <Paragraphs>59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1_Angles</vt:lpstr>
      <vt:lpstr>Efficiency and Organization</vt:lpstr>
      <vt:lpstr>Time Square Method</vt:lpstr>
      <vt:lpstr>Using the Time Square</vt:lpstr>
      <vt:lpstr>Pre-Rounding</vt:lpstr>
      <vt:lpstr>Rounding</vt:lpstr>
      <vt:lpstr>Afternoons</vt:lpstr>
      <vt:lpstr>General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Efficiency and Organization</dc:title>
  <dc:creator>HOSPITAL &amp; CLINICS, RMC</dc:creator>
  <cp:lastModifiedBy>Shobha Sadasivaiah</cp:lastModifiedBy>
  <cp:revision>22</cp:revision>
  <dcterms:created xsi:type="dcterms:W3CDTF">2013-09-12T02:55:58Z</dcterms:created>
  <dcterms:modified xsi:type="dcterms:W3CDTF">2013-09-13T19:24:14Z</dcterms:modified>
</cp:coreProperties>
</file>